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71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80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56" r:id="rId20"/>
    <p:sldId id="258" r:id="rId21"/>
    <p:sldId id="259" r:id="rId22"/>
    <p:sldId id="261" r:id="rId23"/>
    <p:sldId id="262" r:id="rId24"/>
    <p:sldId id="270" r:id="rId25"/>
  </p:sldIdLst>
  <p:sldSz cx="12188825" cy="6858000"/>
  <p:notesSz cx="6858000" cy="9144000"/>
  <p:embeddedFontLst>
    <p:embeddedFont>
      <p:font typeface="Tahoma" panose="020B0604030504040204" pitchFamily="34" charset="0"/>
      <p:regular r:id="rId27"/>
      <p:bold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Helvetica" panose="020B0604020202020204" pitchFamily="34" charset="0"/>
      <p:regular r:id="rId37"/>
      <p:bold r:id="rId38"/>
      <p:italic r:id="rId39"/>
      <p:boldItalic r:id="rId40"/>
    </p:embeddedFont>
    <p:embeddedFont>
      <p:font typeface="Wingdings 3" panose="05040102010807070707" pitchFamily="18" charset="2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77" autoAdjust="0"/>
    <p:restoredTop sz="94640" autoAdjust="0"/>
  </p:normalViewPr>
  <p:slideViewPr>
    <p:cSldViewPr>
      <p:cViewPr varScale="1">
        <p:scale>
          <a:sx n="94" d="100"/>
          <a:sy n="94" d="100"/>
        </p:scale>
        <p:origin x="-240" y="-8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EE192-0CC4-4EBB-8F11-95A58F806A43}" type="datetimeFigureOut">
              <a:rPr lang="en-US" smtClean="0"/>
              <a:t>03/19/2017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9B974-322E-4E06-9E13-F25D49EB7B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3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-SCI_5542_(SP17)_-_Paper_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12554490" y="274638"/>
            <a:ext cx="4875530" cy="33855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76304" y="6355080"/>
            <a:ext cx="384721" cy="2769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800" b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169DC6E-786E-415A-B2BE-03B095C769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1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221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11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viewer?url=https://github.com/dwk894/COMP-SCI_5542_SP17_Team_9_Project/raw/master/Paper_Presentation/Paper_6_-_Presentation/Reference/Lin_-_2014_-_Euro_Conf_Computer_Vision_-_MS_COCO_-_PDF.pdf" TargetMode="External"/><Relationship Id="rId2" Type="http://schemas.openxmlformats.org/officeDocument/2006/relationships/hyperlink" Target="https://docs.google.com/viewer?url=https://github.com/dwk894/COMP-SCI_5542_SP17_Team_9_Project/raw/master/Paper_Presentation/Paper_6_-_Presentation/Reference/Devlin_-_arXiv_preprint_arXiv_-_2015_-_Nearest_Neighbor_Approaches_-_PDF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ilebox.ece.vt.edu/~akrit/Exploring_N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viewer?url=https://github.com/dwk894/COMP-SCI_5542_SP17_Team_9_Project/raw/master/Paper_Presentation/Paper_6_-_Presentation/Reference/Simonyan_-_2014_-_arXiv_preprint_arXiv_-_Very_Deep_Convolutional_Networks_for_Large-Scale_Image_Recognition_-_PDF.pdf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614601"/>
            <a:ext cx="11731752" cy="578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COMP-SCI 5542 (SP17) - Big Data Analytics and </a:t>
            </a:r>
            <a:r>
              <a:rPr lang="en-US" altLang="zh-CN" sz="20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</a:t>
            </a:r>
            <a:endParaRPr lang="en-US" altLang="zh-CN" sz="2000" dirty="0" smtClean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2400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4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Presentation of Paper 6</a:t>
            </a:r>
          </a:p>
          <a:p>
            <a:pPr algn="ctr"/>
            <a:endParaRPr lang="en-US" sz="2400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3200" b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VQA: Visual Question </a:t>
            </a:r>
            <a:r>
              <a:rPr lang="en-US" sz="3200" b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Answering</a:t>
            </a:r>
          </a:p>
          <a:p>
            <a:pPr algn="ctr"/>
            <a:endParaRPr lang="en-US" sz="2400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2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Stanislaw Antol, </a:t>
            </a:r>
            <a:r>
              <a:rPr lang="en-US" sz="2200" i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 al</a:t>
            </a:r>
            <a:r>
              <a:rPr lang="en-US" sz="2200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ctr"/>
            <a:endParaRPr lang="en-US" sz="2400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000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i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Proceedings </a:t>
            </a:r>
            <a:r>
              <a:rPr lang="en-US" sz="2000" i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the IEEE International Conference on Computer Vision</a:t>
            </a:r>
            <a:r>
              <a:rPr lang="en-US" sz="20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2015)</a:t>
            </a:r>
          </a:p>
          <a:p>
            <a:pPr algn="ctr"/>
            <a:endParaRPr lang="en-US" sz="2000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2000" dirty="0" smtClean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2000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2000" dirty="0" smtClean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2000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2000" dirty="0" smtClean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2000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000" dirty="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 21</a:t>
            </a:r>
            <a:r>
              <a:rPr lang="en-US" sz="2000" baseline="30000" dirty="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</a:t>
            </a:r>
            <a:r>
              <a:rPr lang="en-US" sz="2000" dirty="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2017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764628"/>
              </p:ext>
            </p:extLst>
          </p:nvPr>
        </p:nvGraphicFramePr>
        <p:xfrm>
          <a:off x="2031470" y="4358640"/>
          <a:ext cx="8330141" cy="128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67542"/>
                <a:gridCol w="5562599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Team 9:</a:t>
                      </a:r>
                      <a:endParaRPr lang="en-US" sz="2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i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Chen Wang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(44) - </a:t>
                      </a:r>
                      <a:r>
                        <a:rPr lang="en-US" sz="22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First Speaker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1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(2-8)</a:t>
                      </a:r>
                      <a:endParaRPr lang="en-US" sz="2200" b="1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i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Yunlong Liu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(22) - </a:t>
                      </a:r>
                      <a:r>
                        <a:rPr lang="en-US" sz="2200" b="1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(10-17)</a:t>
                      </a:r>
                      <a:endParaRPr lang="en-US" sz="2200" b="1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2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i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Dayu Wang</a:t>
                      </a:r>
                      <a:r>
                        <a:rPr lang="en-US" sz="2200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(45) - </a:t>
                      </a:r>
                      <a:r>
                        <a:rPr lang="en-US" sz="2200" b="1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(19-23)</a:t>
                      </a:r>
                      <a:endParaRPr lang="en-US" sz="2200" b="1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818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9" name="Shape 119"/>
          <p:cNvSpPr>
            <a:spLocks noGrp="1"/>
          </p:cNvSpPr>
          <p:nvPr>
            <p:ph type="subTitle" sz="quarter" idx="4294967295"/>
          </p:nvPr>
        </p:nvSpPr>
        <p:spPr>
          <a:xfrm>
            <a:off x="3962400" y="533400"/>
            <a:ext cx="8226425" cy="6048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VQA Dataset Analysis</a:t>
            </a:r>
          </a:p>
        </p:txBody>
      </p:sp>
      <p:sp>
        <p:nvSpPr>
          <p:cNvPr id="120" name="Shape 120"/>
          <p:cNvSpPr/>
          <p:nvPr/>
        </p:nvSpPr>
        <p:spPr>
          <a:xfrm>
            <a:off x="7039605" y="2165561"/>
            <a:ext cx="1586271" cy="455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15" tIns="42515" rIns="42515" bIns="42515" anchor="ctr">
            <a:spAutoFit/>
          </a:bodyPr>
          <a:lstStyle/>
          <a:p>
            <a:r>
              <a:rPr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questions</a:t>
            </a:r>
          </a:p>
        </p:txBody>
      </p:sp>
      <p:sp>
        <p:nvSpPr>
          <p:cNvPr id="121" name="Shape 121"/>
          <p:cNvSpPr/>
          <p:nvPr/>
        </p:nvSpPr>
        <p:spPr>
          <a:xfrm>
            <a:off x="905911" y="3120493"/>
            <a:ext cx="3501386" cy="88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2515" tIns="42515" rIns="42515" bIns="42515">
            <a:normAutofit/>
          </a:bodyPr>
          <a:lstStyle>
            <a:lvl1pPr>
              <a:defRPr sz="3200"/>
            </a:lvl1pPr>
          </a:lstStyle>
          <a:p>
            <a:r>
              <a:rPr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VQA Dataset Analysis</a:t>
            </a:r>
          </a:p>
        </p:txBody>
      </p:sp>
      <p:sp>
        <p:nvSpPr>
          <p:cNvPr id="122" name="Shape 122"/>
          <p:cNvSpPr/>
          <p:nvPr/>
        </p:nvSpPr>
        <p:spPr>
          <a:xfrm>
            <a:off x="7122474" y="4317616"/>
            <a:ext cx="4077338" cy="455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15" tIns="42515" rIns="42515" bIns="42515" anchor="ctr">
            <a:spAutoFit/>
          </a:bodyPr>
          <a:lstStyle/>
          <a:p>
            <a:r>
              <a:rPr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commonsense knowledge</a:t>
            </a:r>
          </a:p>
        </p:txBody>
      </p:sp>
      <p:sp>
        <p:nvSpPr>
          <p:cNvPr id="123" name="Shape 123"/>
          <p:cNvSpPr/>
          <p:nvPr/>
        </p:nvSpPr>
        <p:spPr>
          <a:xfrm>
            <a:off x="7170730" y="3201405"/>
            <a:ext cx="1374675" cy="455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15" tIns="42515" rIns="42515" bIns="42515" anchor="ctr">
            <a:spAutoFit/>
          </a:bodyPr>
          <a:lstStyle/>
          <a:p>
            <a:r>
              <a:rPr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answers</a:t>
            </a:r>
          </a:p>
        </p:txBody>
      </p:sp>
      <p:sp>
        <p:nvSpPr>
          <p:cNvPr id="124" name="Shape 124"/>
          <p:cNvSpPr/>
          <p:nvPr/>
        </p:nvSpPr>
        <p:spPr>
          <a:xfrm flipV="1">
            <a:off x="4320550" y="2429709"/>
            <a:ext cx="2628180" cy="10084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2515" tIns="42515" rIns="42515" bIns="42515" anchor="ctr"/>
          <a:lstStyle/>
          <a:p>
            <a:pPr>
              <a:defRPr sz="2400"/>
            </a:pPr>
            <a:endParaRPr dirty="0"/>
          </a:p>
        </p:txBody>
      </p:sp>
      <p:sp>
        <p:nvSpPr>
          <p:cNvPr id="125" name="Shape 125"/>
          <p:cNvSpPr/>
          <p:nvPr/>
        </p:nvSpPr>
        <p:spPr>
          <a:xfrm>
            <a:off x="4375061" y="3442977"/>
            <a:ext cx="2693810" cy="117511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2515" tIns="42515" rIns="42515" bIns="42515" anchor="ctr"/>
          <a:lstStyle/>
          <a:p>
            <a:pPr>
              <a:defRPr sz="2400"/>
            </a:pPr>
            <a:endParaRPr dirty="0"/>
          </a:p>
        </p:txBody>
      </p:sp>
      <p:sp>
        <p:nvSpPr>
          <p:cNvPr id="126" name="Shape 126"/>
          <p:cNvSpPr/>
          <p:nvPr/>
        </p:nvSpPr>
        <p:spPr>
          <a:xfrm>
            <a:off x="4256390" y="3429000"/>
            <a:ext cx="29253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2515" tIns="42515" rIns="42515" bIns="42515" anchor="ctr"/>
          <a:lstStyle/>
          <a:p>
            <a:pPr>
              <a:defRPr sz="2400"/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3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3903637" y="630606"/>
            <a:ext cx="3862535" cy="57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15" tIns="42515" rIns="42515" bIns="42515" anchor="ctr">
            <a:spAutoFit/>
          </a:bodyPr>
          <a:lstStyle/>
          <a:p>
            <a:r>
              <a:rPr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questions analysis</a:t>
            </a:r>
          </a:p>
        </p:txBody>
      </p:sp>
      <p:sp>
        <p:nvSpPr>
          <p:cNvPr id="129" name="Shape 129"/>
          <p:cNvSpPr/>
          <p:nvPr/>
        </p:nvSpPr>
        <p:spPr>
          <a:xfrm>
            <a:off x="569470" y="1480832"/>
            <a:ext cx="7413828" cy="82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15" tIns="42515" rIns="42515" bIns="42515" anchor="ctr">
            <a:spAutoFit/>
          </a:bodyPr>
          <a:lstStyle/>
          <a:p>
            <a:pPr marL="531432" indent="-531432">
              <a:buSzPct val="100000"/>
              <a:buAutoNum type="arabicPeriod"/>
            </a:pPr>
            <a:r>
              <a:rPr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Types of Questions</a:t>
            </a:r>
          </a:p>
          <a:p>
            <a:pPr marL="712118" indent="-191315">
              <a:buSzPct val="100000"/>
              <a:buChar char="•"/>
              <a:defRPr sz="2500"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the words that start the question</a:t>
            </a:r>
          </a:p>
        </p:txBody>
      </p:sp>
      <p:pic>
        <p:nvPicPr>
          <p:cNvPr id="130" name="Screen Shot 2017-03-19 at 4.15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473" y="2279682"/>
            <a:ext cx="11463873" cy="410442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1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569471" y="1665499"/>
            <a:ext cx="3992379" cy="455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15" tIns="42515" rIns="42515" bIns="42515" anchor="ctr">
            <a:spAutoFit/>
          </a:bodyPr>
          <a:lstStyle>
            <a:lvl1pPr marL="635000" indent="-635000" algn="l">
              <a:buSzPct val="100000"/>
              <a:buAutoNum type="arabicPeriod" startAt="2"/>
            </a:lvl1pPr>
          </a:lstStyle>
          <a:p>
            <a:r>
              <a:rPr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Lengths of Questions</a:t>
            </a:r>
          </a:p>
        </p:txBody>
      </p:sp>
      <p:sp>
        <p:nvSpPr>
          <p:cNvPr id="133" name="Shape 133"/>
          <p:cNvSpPr/>
          <p:nvPr/>
        </p:nvSpPr>
        <p:spPr>
          <a:xfrm>
            <a:off x="3903637" y="630607"/>
            <a:ext cx="3862535" cy="57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15" tIns="42515" rIns="42515" bIns="42515" anchor="ctr">
            <a:spAutoFit/>
          </a:bodyPr>
          <a:lstStyle/>
          <a:p>
            <a:r>
              <a:rPr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questions analysis</a:t>
            </a:r>
          </a:p>
        </p:txBody>
      </p:sp>
      <p:pic>
        <p:nvPicPr>
          <p:cNvPr id="134" name="Screen Shot 2017-03-19 at 4.17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670" y="2216291"/>
            <a:ext cx="12188826" cy="412652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35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creen Shot 2017-03-19 at 5.10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899" y="2991825"/>
            <a:ext cx="11309113" cy="3637575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4010980" y="630608"/>
            <a:ext cx="3618879" cy="57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15" tIns="42515" rIns="42515" bIns="42515" anchor="ctr">
            <a:spAutoFit/>
          </a:bodyPr>
          <a:lstStyle/>
          <a:p>
            <a:r>
              <a:rPr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Answers analysis</a:t>
            </a:r>
          </a:p>
        </p:txBody>
      </p:sp>
      <p:sp>
        <p:nvSpPr>
          <p:cNvPr id="138" name="Shape 138"/>
          <p:cNvSpPr/>
          <p:nvPr/>
        </p:nvSpPr>
        <p:spPr>
          <a:xfrm>
            <a:off x="688502" y="1593704"/>
            <a:ext cx="6500117" cy="1563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15" tIns="42515" rIns="42515" bIns="42515" anchor="ctr">
            <a:spAutoFit/>
          </a:bodyPr>
          <a:lstStyle/>
          <a:p>
            <a:pPr marL="531432" indent="-531432">
              <a:buSzPct val="100000"/>
              <a:buAutoNum type="arabicPeriod"/>
            </a:pPr>
            <a:r>
              <a:rPr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typical Answers</a:t>
            </a:r>
          </a:p>
          <a:p>
            <a:pPr marL="712118" indent="-191315">
              <a:buSzPct val="100000"/>
              <a:buChar char="•"/>
              <a:defRPr sz="2500"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typical answers using “yes” and “no”</a:t>
            </a:r>
          </a:p>
          <a:p>
            <a:pPr marL="712118" indent="-191315">
              <a:buSzPct val="100000"/>
              <a:buChar char="•"/>
              <a:defRPr sz="2500"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rich diversity of responses</a:t>
            </a:r>
          </a:p>
          <a:p>
            <a:pPr marL="712118" indent="-191315">
              <a:buSzPct val="100000"/>
              <a:buChar char="•"/>
              <a:defRPr sz="2500"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specialized responses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57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928143" y="4373845"/>
            <a:ext cx="11109869" cy="2106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2515" tIns="42515" rIns="42515" bIns="42515" anchor="ctr">
            <a:spAutoFit/>
          </a:bodyPr>
          <a:lstStyle/>
          <a:p>
            <a:pPr marL="531432" indent="-531432">
              <a:spcBef>
                <a:spcPts val="418"/>
              </a:spcBef>
              <a:buSzPct val="100000"/>
              <a:buAutoNum type="arabicPeriod" startAt="3"/>
            </a:pPr>
            <a:r>
              <a:rPr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‘Yes/No’ and ‘Number’ </a:t>
            </a:r>
            <a:r>
              <a:rPr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Answers</a:t>
            </a:r>
            <a:endParaRPr lang="en-US" sz="24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418"/>
              </a:spcBef>
              <a:buSzPct val="100000"/>
            </a:pPr>
            <a:endParaRPr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37718" indent="-191315">
              <a:buClr>
                <a:srgbClr val="000000"/>
              </a:buClr>
              <a:buSzPct val="100000"/>
              <a:buChar char="•"/>
              <a:defRPr sz="21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questions are answered using either “yes” or “no” (or sometimes “maybe”)</a:t>
            </a:r>
          </a:p>
          <a:p>
            <a:pPr indent="435774">
              <a:defRPr sz="21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</a:t>
            </a:r>
            <a:r>
              <a:rPr lang="en-US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38.37</a:t>
            </a:r>
            <a:r>
              <a:rPr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% and 40.66% of the questions on real images and abstract scenes </a:t>
            </a:r>
            <a:r>
              <a:rPr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respectively.</a:t>
            </a:r>
            <a:r>
              <a:rPr lang="en-US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Among </a:t>
            </a:r>
            <a:r>
              <a:rPr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these ‘yes/no’ questions, there is a bias towards “yes” – 58.83% and 55.86% of </a:t>
            </a:r>
            <a:r>
              <a:rPr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‘</a:t>
            </a:r>
            <a:r>
              <a:rPr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yes/no’ answers are “yes” for real images and abstract scenes.</a:t>
            </a:r>
          </a:p>
        </p:txBody>
      </p:sp>
      <p:sp>
        <p:nvSpPr>
          <p:cNvPr id="141" name="Shape 141"/>
          <p:cNvSpPr/>
          <p:nvPr/>
        </p:nvSpPr>
        <p:spPr>
          <a:xfrm>
            <a:off x="3963367" y="496662"/>
            <a:ext cx="3618879" cy="57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15" tIns="42515" rIns="42515" bIns="42515" anchor="ctr">
            <a:spAutoFit/>
          </a:bodyPr>
          <a:lstStyle/>
          <a:p>
            <a:r>
              <a:rPr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Answers analysis</a:t>
            </a:r>
          </a:p>
        </p:txBody>
      </p:sp>
      <p:grpSp>
        <p:nvGrpSpPr>
          <p:cNvPr id="145" name="Group 145"/>
          <p:cNvGrpSpPr/>
          <p:nvPr/>
        </p:nvGrpSpPr>
        <p:grpSpPr>
          <a:xfrm>
            <a:off x="997984" y="888136"/>
            <a:ext cx="10547672" cy="3431201"/>
            <a:chOff x="0" y="-11739"/>
            <a:chExt cx="11253771" cy="4879931"/>
          </a:xfrm>
        </p:grpSpPr>
        <p:sp>
          <p:nvSpPr>
            <p:cNvPr id="142" name="Shape 142"/>
            <p:cNvSpPr/>
            <p:nvPr/>
          </p:nvSpPr>
          <p:spPr>
            <a:xfrm>
              <a:off x="0" y="-11739"/>
              <a:ext cx="2110529" cy="6711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635000" indent="-635000" algn="l">
                <a:buSzPct val="100000"/>
                <a:buAutoNum type="arabicPeriod" startAt="2"/>
              </a:lvl1pPr>
            </a:lstStyle>
            <a:p>
              <a:r>
                <a:rPr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Lengths</a:t>
              </a:r>
            </a:p>
          </p:txBody>
        </p:sp>
        <p:graphicFrame>
          <p:nvGraphicFramePr>
            <p:cNvPr id="143" name="Table 143"/>
            <p:cNvGraphicFramePr/>
            <p:nvPr>
              <p:extLst>
                <p:ext uri="{D42A27DB-BD31-4B8C-83A1-F6EECF244321}">
                  <p14:modId xmlns:p14="http://schemas.microsoft.com/office/powerpoint/2010/main" val="74648728"/>
                </p:ext>
              </p:extLst>
            </p:nvPr>
          </p:nvGraphicFramePr>
          <p:xfrm>
            <a:off x="785235" y="892601"/>
            <a:ext cx="6115788" cy="3975591"/>
          </p:xfrm>
          <a:graphic>
            <a:graphicData uri="http://schemas.openxmlformats.org/drawingml/2006/table">
              <a:tbl>
                <a:tblPr firstRow="1" firstCol="1" bandRow="1"/>
                <a:tblGrid>
                  <a:gridCol w="1525934"/>
                  <a:gridCol w="1273869"/>
                  <a:gridCol w="1472604"/>
                  <a:gridCol w="1459656"/>
                </a:tblGrid>
                <a:tr h="931779">
                  <a:tc>
                    <a:txBody>
                      <a:bodyPr/>
                      <a:lstStyle/>
                      <a:p>
                        <a:pPr defTabSz="914400">
                          <a:defRPr sz="2600">
                            <a:sym typeface="Helvetica"/>
                          </a:defRPr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solidFill>
                        <a:srgbClr val="00206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600" b="1" dirty="0">
                            <a:solidFill>
                              <a:srgbClr val="FFFFFF"/>
                            </a:solidFill>
                            <a:sym typeface="Helvetica"/>
                          </a:rPr>
                          <a:t>one word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00206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600" b="1" dirty="0">
                            <a:solidFill>
                              <a:srgbClr val="FFFFFF"/>
                            </a:solidFill>
                            <a:sym typeface="Helvetica"/>
                          </a:rPr>
                          <a:t>two words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00206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600" b="1" dirty="0">
                            <a:solidFill>
                              <a:srgbClr val="FFFFFF"/>
                            </a:solidFill>
                            <a:sym typeface="Helvetica"/>
                          </a:rPr>
                          <a:t>three words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002060"/>
                      </a:solidFill>
                    </a:tcPr>
                  </a:tc>
                </a:tr>
                <a:tr h="93177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600" b="1" dirty="0">
                            <a:solidFill>
                              <a:srgbClr val="FFFFFF"/>
                            </a:solidFill>
                            <a:sym typeface="Helvetica"/>
                          </a:rPr>
                          <a:t>real images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00206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600" dirty="0"/>
                          <a:t>89.32%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600" dirty="0"/>
                          <a:t>6.91%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600" dirty="0"/>
                          <a:t>2.74%</a:t>
                        </a:r>
                      </a:p>
                    </a:txBody>
                    <a:tcPr marL="50800" marR="50800" marT="50800" marB="50800" anchor="ctr" horzOverflow="overflow"/>
                  </a:tc>
                </a:tr>
                <a:tr h="93177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600" b="1" dirty="0">
                            <a:solidFill>
                              <a:srgbClr val="FFFFFF"/>
                            </a:solidFill>
                            <a:sym typeface="Helvetica"/>
                          </a:rPr>
                          <a:t>abstract scenes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00206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600" dirty="0"/>
                          <a:t>90.51%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600" dirty="0"/>
                          <a:t>5.89%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600" dirty="0"/>
                          <a:t>2.49%</a:t>
                        </a:r>
                      </a:p>
                    </a:txBody>
                    <a:tcPr marL="50800" marR="50800" marT="50800" marB="50800" anchor="ctr" horzOverflow="overflow"/>
                  </a:tc>
                </a:tr>
              </a:tbl>
            </a:graphicData>
          </a:graphic>
        </p:graphicFrame>
        <p:sp>
          <p:nvSpPr>
            <p:cNvPr id="144" name="Shape 144"/>
            <p:cNvSpPr/>
            <p:nvPr/>
          </p:nvSpPr>
          <p:spPr>
            <a:xfrm>
              <a:off x="6901021" y="3864936"/>
              <a:ext cx="4352750" cy="6711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100" i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percentage of the lengths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7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creen Shot 2017-03-19 at 4.49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4412" y="2037015"/>
            <a:ext cx="6430795" cy="2915985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227012" y="4463253"/>
            <a:ext cx="6019800" cy="1316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2515" tIns="42515" rIns="42515" bIns="42515" anchor="ctr">
            <a:spAutoFit/>
          </a:bodyPr>
          <a:lstStyle/>
          <a:p>
            <a:pPr marL="531432" indent="-531432">
              <a:buSzPct val="100000"/>
              <a:buAutoNum type="arabicPeriod" startAt="5"/>
              <a:defRPr sz="3400"/>
            </a:pPr>
            <a:r>
              <a:rPr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Inter-human Agreement</a:t>
            </a:r>
          </a:p>
          <a:p>
            <a:pPr marL="552689" indent="-191315">
              <a:buSzPct val="100000"/>
              <a:buChar char="•"/>
              <a:defRPr sz="23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agreement between subjects </a:t>
            </a:r>
            <a:r>
              <a:rPr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increases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</a:t>
            </a:r>
            <a:r>
              <a:rPr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confidence. </a:t>
            </a:r>
          </a:p>
        </p:txBody>
      </p:sp>
      <p:sp>
        <p:nvSpPr>
          <p:cNvPr id="149" name="Shape 149"/>
          <p:cNvSpPr/>
          <p:nvPr/>
        </p:nvSpPr>
        <p:spPr>
          <a:xfrm>
            <a:off x="227012" y="1624771"/>
            <a:ext cx="6096000" cy="2024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2515" tIns="42515" rIns="42515" bIns="42515" anchor="ctr">
            <a:spAutoFit/>
          </a:bodyPr>
          <a:lstStyle/>
          <a:p>
            <a:pPr marL="531432" indent="-531432">
              <a:buSzPct val="100000"/>
              <a:buAutoNum type="arabicPeriod" startAt="4"/>
              <a:defRPr sz="3400"/>
            </a:pPr>
            <a:r>
              <a:rPr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Subject Confidence</a:t>
            </a:r>
          </a:p>
          <a:p>
            <a:pPr marL="552689" indent="-191315">
              <a:buSzPct val="100000"/>
              <a:buChar char="•"/>
              <a:defRPr sz="23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the subjects answered the questions</a:t>
            </a:r>
            <a:r>
              <a:rPr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asked “Do you think you were able to answer the</a:t>
            </a:r>
          </a:p>
          <a:p>
            <a:pPr indent="361373">
              <a:defRPr sz="23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question correctly?”</a:t>
            </a:r>
          </a:p>
        </p:txBody>
      </p:sp>
      <p:sp>
        <p:nvSpPr>
          <p:cNvPr id="150" name="Shape 150"/>
          <p:cNvSpPr/>
          <p:nvPr/>
        </p:nvSpPr>
        <p:spPr>
          <a:xfrm>
            <a:off x="3951464" y="487732"/>
            <a:ext cx="3618879" cy="57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15" tIns="42515" rIns="42515" bIns="42515" anchor="ctr">
            <a:spAutoFit/>
          </a:bodyPr>
          <a:lstStyle/>
          <a:p>
            <a:r>
              <a:rPr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Answers analysis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3082177" y="630608"/>
            <a:ext cx="5499202" cy="57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15" tIns="42515" rIns="42515" bIns="42515" anchor="ctr">
            <a:spAutoFit/>
          </a:bodyPr>
          <a:lstStyle/>
          <a:p>
            <a:r>
              <a:rPr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Commonsense Knowledge</a:t>
            </a:r>
          </a:p>
        </p:txBody>
      </p:sp>
      <p:sp>
        <p:nvSpPr>
          <p:cNvPr id="153" name="Shape 153"/>
          <p:cNvSpPr/>
          <p:nvPr/>
        </p:nvSpPr>
        <p:spPr>
          <a:xfrm>
            <a:off x="1119038" y="2235390"/>
            <a:ext cx="10385574" cy="82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2515" tIns="42515" rIns="42515" bIns="42515" anchor="ctr">
            <a:spAutoFit/>
          </a:bodyPr>
          <a:lstStyle/>
          <a:p>
            <a:pPr marL="191315" indent="-191315">
              <a:buSzPct val="100000"/>
              <a:buChar char="•"/>
              <a:defRPr sz="32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some questions can sometimes be answered </a:t>
            </a:r>
            <a:r>
              <a:rPr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correctly </a:t>
            </a:r>
            <a:r>
              <a:rPr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commonsense knowledge alone </a:t>
            </a:r>
            <a:r>
              <a:rPr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without </a:t>
            </a:r>
            <a:r>
              <a:rPr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need for an image.</a:t>
            </a:r>
          </a:p>
        </p:txBody>
      </p:sp>
      <p:sp>
        <p:nvSpPr>
          <p:cNvPr id="154" name="Shape 154"/>
          <p:cNvSpPr/>
          <p:nvPr/>
        </p:nvSpPr>
        <p:spPr>
          <a:xfrm>
            <a:off x="659791" y="1540483"/>
            <a:ext cx="5381813" cy="455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2515" tIns="42515" rIns="42515" bIns="42515" anchor="ctr">
            <a:spAutoFit/>
          </a:bodyPr>
          <a:lstStyle/>
          <a:p>
            <a:r>
              <a:rPr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answers without images </a:t>
            </a:r>
          </a:p>
        </p:txBody>
      </p:sp>
      <p:pic>
        <p:nvPicPr>
          <p:cNvPr id="155" name="Screen Shot 2017-03-19 at 5.10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794" y="3219771"/>
            <a:ext cx="10583238" cy="325722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1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2569499" y="755623"/>
            <a:ext cx="5499202" cy="57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15" tIns="42515" rIns="42515" bIns="42515" anchor="ctr">
            <a:spAutoFit/>
          </a:bodyPr>
          <a:lstStyle/>
          <a:p>
            <a:r>
              <a:rPr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Commonsense Knowledge</a:t>
            </a:r>
          </a:p>
        </p:txBody>
      </p:sp>
      <p:pic>
        <p:nvPicPr>
          <p:cNvPr id="158" name="Screen Shot 2017-03-19 at 5.15.3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7303" y="3210223"/>
            <a:ext cx="8995709" cy="2660103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/>
        </p:nvSpPr>
        <p:spPr>
          <a:xfrm>
            <a:off x="1246855" y="1742650"/>
            <a:ext cx="10032494" cy="1193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515" tIns="42515" rIns="42515" bIns="42515" anchor="ctr">
            <a:spAutoFit/>
          </a:bodyPr>
          <a:lstStyle/>
          <a:p>
            <a:pPr marL="191315" indent="-191315">
              <a:buSzPct val="100000"/>
              <a:buChar char="•"/>
              <a:defRPr sz="27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percentage of questions answered correctly when human</a:t>
            </a:r>
          </a:p>
          <a:p>
            <a:pPr algn="l">
              <a:defRPr sz="27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subjects are given the question and a human-provided caption </a:t>
            </a:r>
          </a:p>
          <a:p>
            <a:pPr algn="l">
              <a:defRPr sz="2700" i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describing the image, but not the image.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37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828800"/>
            <a:ext cx="11731752" cy="2400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Questions?</a:t>
            </a:r>
          </a:p>
          <a:p>
            <a:pPr algn="ctr"/>
            <a:endParaRPr 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4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4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next speaker is 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Dayu Wang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(45)</a:t>
            </a:r>
            <a:r>
              <a:rPr lang="en-US" sz="24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/>
          <p:cNvCxnSpPr>
            <a:stCxn id="4" idx="3"/>
            <a:endCxn id="5" idx="1"/>
          </p:cNvCxnSpPr>
          <p:nvPr/>
        </p:nvCxnSpPr>
        <p:spPr>
          <a:xfrm>
            <a:off x="6912293" y="1831033"/>
            <a:ext cx="3246691" cy="0"/>
          </a:xfrm>
          <a:prstGeom prst="straightConnector1">
            <a:avLst/>
          </a:prstGeom>
          <a:ln w="38100" cap="sq">
            <a:solidFill>
              <a:srgbClr val="00B0F0"/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5845937" y="2516833"/>
            <a:ext cx="4313047" cy="0"/>
          </a:xfrm>
          <a:prstGeom prst="straightConnector1">
            <a:avLst/>
          </a:prstGeom>
          <a:ln w="38100" cap="sq">
            <a:solidFill>
              <a:srgbClr val="00B0F0"/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3"/>
            <a:endCxn id="10" idx="1"/>
          </p:cNvCxnSpPr>
          <p:nvPr/>
        </p:nvCxnSpPr>
        <p:spPr>
          <a:xfrm>
            <a:off x="8753785" y="3202633"/>
            <a:ext cx="1405199" cy="0"/>
          </a:xfrm>
          <a:prstGeom prst="straightConnector1">
            <a:avLst/>
          </a:prstGeom>
          <a:ln w="38100" cap="sq">
            <a:solidFill>
              <a:srgbClr val="00B0F0"/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3"/>
            <a:endCxn id="12" idx="1"/>
          </p:cNvCxnSpPr>
          <p:nvPr/>
        </p:nvCxnSpPr>
        <p:spPr>
          <a:xfrm>
            <a:off x="5025200" y="3888433"/>
            <a:ext cx="5133784" cy="0"/>
          </a:xfrm>
          <a:prstGeom prst="straightConnector1">
            <a:avLst/>
          </a:prstGeom>
          <a:ln w="38100" cap="sq">
            <a:solidFill>
              <a:srgbClr val="00B0F0"/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7552" y="228600"/>
            <a:ext cx="4875530" cy="338554"/>
          </a:xfrm>
        </p:spPr>
        <p:txBody>
          <a:bodyPr/>
          <a:lstStyle/>
          <a:p>
            <a:r>
              <a:rPr lang="en-US" dirty="0" smtClean="0"/>
              <a:t>Dayu Wang (45) - VQA Baselines and Methods - Preliminary Results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228600"/>
            <a:ext cx="589905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·</a:t>
            </a:r>
            <a:r>
              <a:rPr lang="en-US" altLang="zh-CN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VQA Baselines and Methods (Part 5)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7286" y="1600200"/>
            <a:ext cx="6345007" cy="461665"/>
          </a:xfrm>
          <a:prstGeom prst="rect">
            <a:avLst/>
          </a:prstGeom>
          <a:solidFill>
            <a:srgbClr val="92D050"/>
          </a:solidFill>
          <a:ln w="38100" cap="sq">
            <a:solidFill>
              <a:srgbClr val="00B050"/>
            </a:solidFill>
            <a:miter lim="800000"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Randomly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Choose from Top 1K Answers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58984" y="1600200"/>
            <a:ext cx="146304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0.12%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6675" y="914400"/>
            <a:ext cx="138820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Accuracy</a:t>
            </a:r>
            <a:endParaRPr lang="en-US" sz="24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6928" y="2286000"/>
            <a:ext cx="5279009" cy="461665"/>
          </a:xfrm>
          <a:prstGeom prst="rect">
            <a:avLst/>
          </a:prstGeom>
          <a:solidFill>
            <a:srgbClr val="92D050"/>
          </a:solidFill>
          <a:ln w="38100" cap="sq">
            <a:solidFill>
              <a:srgbClr val="00B050"/>
            </a:solidFill>
            <a:miter lim="800000"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Choose the </a:t>
            </a:r>
            <a:r>
              <a:rPr lang="en-US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 Popular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Answer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58984" y="2286000"/>
            <a:ext cx="1463040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29.72%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928" y="2971800"/>
            <a:ext cx="8186857" cy="461665"/>
          </a:xfrm>
          <a:prstGeom prst="rect">
            <a:avLst/>
          </a:prstGeom>
          <a:solidFill>
            <a:srgbClr val="92D050"/>
          </a:solidFill>
          <a:ln w="38100" cap="sq">
            <a:solidFill>
              <a:srgbClr val="00B050"/>
            </a:solidFill>
            <a:miter lim="800000"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Choose the Most Popular Answer </a:t>
            </a:r>
            <a:r>
              <a:rPr lang="en-US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 Question Type</a:t>
            </a:r>
            <a:endParaRPr lang="en-US" sz="24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58984" y="2971800"/>
            <a:ext cx="1463040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 cap="sq">
            <a:solidFill>
              <a:schemeClr val="tx1">
                <a:lumMod val="85000"/>
                <a:lumOff val="15000"/>
              </a:schemeClr>
            </a:solidFill>
            <a:miter lim="800000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36.18%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928" y="3657600"/>
            <a:ext cx="4458272" cy="461665"/>
          </a:xfrm>
          <a:prstGeom prst="rect">
            <a:avLst/>
          </a:prstGeom>
          <a:solidFill>
            <a:srgbClr val="92D050"/>
          </a:solidFill>
          <a:ln w="38100" cap="sq">
            <a:solidFill>
              <a:srgbClr val="00B050"/>
            </a:solidFill>
            <a:miter lim="800000"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Nearest Neighbor Approach</a:t>
            </a:r>
            <a:endParaRPr lang="en-US" sz="24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158984" y="3657600"/>
            <a:ext cx="1463040" cy="461665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 cap="sq">
            <a:solidFill>
              <a:schemeClr val="tx1">
                <a:lumMod val="95000"/>
                <a:lumOff val="5000"/>
              </a:schemeClr>
            </a:solidFill>
            <a:miter lim="800000"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40.61%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914400"/>
            <a:ext cx="73465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·</a:t>
            </a:r>
            <a:r>
              <a:rPr lang="en-US" altLang="zh-CN" sz="24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Preliminary Results - Microsoft COCO Dataset</a:t>
            </a:r>
            <a:endParaRPr lang="en-US" sz="2400" b="1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6928" y="4343400"/>
            <a:ext cx="856817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nearest (question, image) pairs </a:t>
            </a:r>
            <a:r>
              <a:rPr lang="en-US" altLang="zh-CN" sz="2400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3"/>
              </a:rPr>
              <a:t> based on the test question</a:t>
            </a:r>
            <a:endParaRPr lang="en-US" sz="2400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6927" y="4800600"/>
            <a:ext cx="78977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Spark </a:t>
            </a:r>
            <a:r>
              <a:rPr lang="en-US" sz="2400" b="1" dirty="0" smtClean="0">
                <a:solidFill>
                  <a:srgbClr val="7030A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Word2Vec</a:t>
            </a:r>
            <a:r>
              <a:rPr lang="en-US" sz="2400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used to get neighbors </a:t>
            </a:r>
            <a:r>
              <a:rPr lang="en-US" altLang="zh-CN" sz="2400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3"/>
              </a:rPr>
              <a:t> cosine similarity</a:t>
            </a:r>
            <a:endParaRPr lang="en-US" sz="2400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7286" y="5257800"/>
            <a:ext cx="842083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Pick </a:t>
            </a:r>
            <a:r>
              <a:rPr lang="en-US" sz="2400" b="1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</a:t>
            </a:r>
            <a:r>
              <a:rPr 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(1 ≤ </a:t>
            </a:r>
            <a:r>
              <a:rPr lang="en-US" sz="2400" b="1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</a:t>
            </a:r>
            <a:r>
              <a:rPr 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≤ </a:t>
            </a:r>
            <a:r>
              <a:rPr lang="en-US" sz="2400" b="1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</a:t>
            </a:r>
            <a:r>
              <a:rPr 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)</a:t>
            </a:r>
            <a:r>
              <a:rPr lang="en-US" sz="2400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answers which have “</a:t>
            </a:r>
            <a:r>
              <a:rPr lang="en-US" sz="2400" b="1" u="sng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consensus</a:t>
            </a:r>
            <a:r>
              <a:rPr lang="en-US" sz="2400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answers.</a:t>
            </a:r>
            <a:endParaRPr lang="en-US" sz="2400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6928" y="5852160"/>
            <a:ext cx="1070030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Devlin, J., et al. (2015). Exploring nearest neighbor approaches for image captioning. arXiv preprint arXiv:1505.04467.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6928" y="6126480"/>
            <a:ext cx="106818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Lin, T. Y., et al. (</a:t>
            </a:r>
            <a:r>
              <a:rPr 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2014).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Microsoft COCO: Common Objects in Context. </a:t>
            </a:r>
            <a:r>
              <a:rPr 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Euro Conf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Computer Vision </a:t>
            </a:r>
            <a:r>
              <a:rPr 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(740-755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). </a:t>
            </a:r>
            <a:r>
              <a:rPr 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Springer.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6928" y="6400800"/>
            <a:ext cx="1070030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Mohapatra, A. (2015). Exploring Nearest Neighbor Approach on VQA. ECE 5554 (FS15) Class Project. Virginia Tech.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4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895" y="304800"/>
            <a:ext cx="711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7910298" y="3298799"/>
            <a:ext cx="37312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VQA: 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 Question Answering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2894" y="6489456"/>
            <a:ext cx="7882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Ref: Antol, Stanislaw, et al. "Vqa: Visual question answering." </a:t>
            </a:r>
            <a:r>
              <a:rPr lang="en-US" sz="1000" i="1" dirty="0"/>
              <a:t>Proceedings of the IEEE International Conference on Computer Vision</a:t>
            </a:r>
            <a:r>
              <a:rPr lang="en-US" sz="1000" dirty="0"/>
              <a:t>. 2015.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95" y="1060438"/>
            <a:ext cx="6940169" cy="5307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66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Elbow Connector 19"/>
          <p:cNvCxnSpPr>
            <a:stCxn id="4" idx="3"/>
            <a:endCxn id="7" idx="0"/>
          </p:cNvCxnSpPr>
          <p:nvPr/>
        </p:nvCxnSpPr>
        <p:spPr>
          <a:xfrm>
            <a:off x="5451599" y="1145233"/>
            <a:ext cx="629859" cy="2359967"/>
          </a:xfrm>
          <a:prstGeom prst="bentConnector2">
            <a:avLst/>
          </a:prstGeom>
          <a:ln w="38100" cap="sq">
            <a:solidFill>
              <a:srgbClr val="7030A0"/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9523412" y="2228910"/>
            <a:ext cx="0" cy="495180"/>
          </a:xfrm>
          <a:prstGeom prst="straightConnector1">
            <a:avLst/>
          </a:prstGeom>
          <a:ln w="38100" cap="sq">
            <a:solidFill>
              <a:srgbClr val="C00000"/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0"/>
          </p:cNvCxnSpPr>
          <p:nvPr/>
        </p:nvCxnSpPr>
        <p:spPr>
          <a:xfrm flipH="1" flipV="1">
            <a:off x="10358497" y="1376065"/>
            <a:ext cx="1" cy="452735"/>
          </a:xfrm>
          <a:prstGeom prst="line">
            <a:avLst/>
          </a:prstGeom>
          <a:ln w="38100" cap="sq">
            <a:solidFill>
              <a:srgbClr val="C00000"/>
            </a:solidFill>
            <a:miter lim="800000"/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7" idx="1"/>
          </p:cNvCxnSpPr>
          <p:nvPr/>
        </p:nvCxnSpPr>
        <p:spPr>
          <a:xfrm flipH="1">
            <a:off x="6081458" y="2924145"/>
            <a:ext cx="803974" cy="0"/>
          </a:xfrm>
          <a:prstGeom prst="line">
            <a:avLst/>
          </a:prstGeom>
          <a:ln w="38100" cap="sq">
            <a:solidFill>
              <a:srgbClr val="7030A0"/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Dayu Wang (45) - VQA Baselines and Methods - Training Baselines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228600"/>
            <a:ext cx="1096614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·</a:t>
            </a:r>
            <a:r>
              <a:rPr lang="en-US" altLang="zh-CN" sz="24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Baselines - </a:t>
            </a:r>
            <a:r>
              <a:rPr lang="en-US" altLang="zh-CN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= 1000</a:t>
            </a:r>
            <a:r>
              <a:rPr lang="en-US" altLang="zh-CN" sz="24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3"/>
              </a:rPr>
              <a:t> covers </a:t>
            </a:r>
            <a:r>
              <a:rPr lang="en-US" altLang="zh-CN" sz="2400" b="1" u="sng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3"/>
              </a:rPr>
              <a:t>82.67%</a:t>
            </a:r>
            <a:r>
              <a:rPr lang="en-US" altLang="zh-CN" sz="24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 3"/>
              </a:rPr>
              <a:t> of (train, val) answers.</a:t>
            </a:r>
            <a:endParaRPr lang="en-US" sz="2400" b="1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85432" y="914400"/>
            <a:ext cx="4733988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ap="sq">
            <a:solidFill>
              <a:srgbClr val="C00000"/>
            </a:solidFill>
            <a:miter lim="800000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LSTM 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+ Softmax Layer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66927" y="914400"/>
            <a:ext cx="4884672" cy="2208550"/>
            <a:chOff x="566927" y="914400"/>
            <a:chExt cx="4884672" cy="2208550"/>
          </a:xfrm>
        </p:grpSpPr>
        <p:cxnSp>
          <p:nvCxnSpPr>
            <p:cNvPr id="8" name="Elbow Connector 7"/>
            <p:cNvCxnSpPr>
              <a:stCxn id="4" idx="1"/>
              <a:endCxn id="6" idx="1"/>
            </p:cNvCxnSpPr>
            <p:nvPr/>
          </p:nvCxnSpPr>
          <p:spPr>
            <a:xfrm rot="10800000" flipH="1" flipV="1">
              <a:off x="566927" y="1145233"/>
              <a:ext cx="807747" cy="1254442"/>
            </a:xfrm>
            <a:prstGeom prst="bentConnector3">
              <a:avLst>
                <a:gd name="adj1" fmla="val -28301"/>
              </a:avLst>
            </a:prstGeom>
            <a:ln w="38100" cap="sq">
              <a:solidFill>
                <a:srgbClr val="00B0F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566928" y="914400"/>
              <a:ext cx="488467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ap="sq">
              <a:solidFill>
                <a:srgbClr val="00B0F0"/>
              </a:solidFill>
              <a:miter lim="800000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MLP Neural Network Classifier</a:t>
              </a:r>
              <a:endPara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74675" y="1676400"/>
              <a:ext cx="4071949" cy="14465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ap="sq">
              <a:solidFill>
                <a:srgbClr val="00B0F0"/>
              </a:solidFill>
              <a:miter lim="800000"/>
            </a:ln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>
                  <a:latin typeface="Consolas" panose="020B06090202040302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hiddenLayers := 2</a:t>
              </a:r>
            </a:p>
            <a:p>
              <a:r>
                <a:rPr lang="en-US" sz="2200" b="1" dirty="0" smtClean="0">
                  <a:latin typeface="Consolas" panose="020B06090202040302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hiddenUnits := 1000</a:t>
              </a:r>
            </a:p>
            <a:p>
              <a:r>
                <a:rPr lang="en-US" sz="2200" b="1" dirty="0" smtClean="0">
                  <a:latin typeface="Consolas" panose="020B06090202040302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dropout := 0.5</a:t>
              </a:r>
            </a:p>
            <a:p>
              <a:r>
                <a:rPr lang="en-US" sz="2200" b="1" dirty="0" smtClean="0">
                  <a:latin typeface="Consolas" panose="020B0609020204030204" pitchFamily="49" charset="0"/>
                  <a:ea typeface="Tahoma" panose="020B0604030504040204" pitchFamily="34" charset="0"/>
                  <a:cs typeface="Tahoma" panose="020B0604030504040204" pitchFamily="34" charset="0"/>
                </a:rPr>
                <a:t>(with tanh non-linearity)</a:t>
              </a:r>
              <a:endParaRPr lang="en-US" sz="2200" b="1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809591"/>
              </p:ext>
            </p:extLst>
          </p:nvPr>
        </p:nvGraphicFramePr>
        <p:xfrm>
          <a:off x="543497" y="3505200"/>
          <a:ext cx="11075922" cy="251968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691974"/>
                <a:gridCol w="3691974"/>
                <a:gridCol w="369197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Question</a:t>
                      </a:r>
                      <a:endParaRPr lang="en-US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Caption</a:t>
                      </a:r>
                      <a:endParaRPr lang="en-US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Image</a:t>
                      </a:r>
                      <a:endParaRPr lang="en-US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Bag-of-Words</a:t>
                      </a:r>
                      <a:r>
                        <a:rPr lang="en-US" b="1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(1000)</a:t>
                      </a:r>
                      <a:endParaRPr lang="en-US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Human-Generated</a:t>
                      </a:r>
                      <a:r>
                        <a:rPr lang="en-US" b="1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Inputs</a:t>
                      </a:r>
                      <a:endParaRPr lang="en-US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Last Hidden</a:t>
                      </a:r>
                      <a:r>
                        <a:rPr lang="en-US" b="1" baseline="0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Layer of VGGNet</a:t>
                      </a:r>
                    </a:p>
                    <a:p>
                      <a:pPr algn="ctr"/>
                      <a:r>
                        <a:rPr lang="en-US" b="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(4096-Dimensional Feature)</a:t>
                      </a:r>
                      <a:endParaRPr lang="en-US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30-Dimentional</a:t>
                      </a:r>
                      <a:r>
                        <a:rPr lang="en-US" b="1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Rep.</a:t>
                      </a:r>
                    </a:p>
                    <a:p>
                      <a:pPr algn="ctr"/>
                      <a:r>
                        <a:rPr lang="en-US" b="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(first, second, third) × 10</a:t>
                      </a:r>
                      <a:endParaRPr lang="en-US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Bag-of-Words</a:t>
                      </a:r>
                      <a:r>
                        <a:rPr lang="en-US" b="1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Rep.</a:t>
                      </a:r>
                    </a:p>
                    <a:p>
                      <a:pPr algn="ctr"/>
                      <a:r>
                        <a:rPr lang="en-US" b="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(1000 Words in Caption)</a:t>
                      </a:r>
                      <a:endParaRPr lang="en-US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 + I, Q + C, Q + I + C</a:t>
                      </a:r>
                    </a:p>
                    <a:p>
                      <a:pPr algn="ctr"/>
                      <a:r>
                        <a:rPr lang="en-US" b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(FHL Rep Trained</a:t>
                      </a:r>
                      <a:r>
                        <a:rPr lang="en-US" b="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on Features Ind)</a:t>
                      </a:r>
                      <a:endParaRPr lang="en-US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1030-Dimentional Input</a:t>
                      </a:r>
                    </a:p>
                    <a:p>
                      <a:pPr algn="ctr"/>
                      <a:r>
                        <a:rPr lang="en-US" b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(Concatenated)</a:t>
                      </a:r>
                      <a:endParaRPr lang="en-US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b="1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VGG = Visual Geometry Group (Univ. of Oxford)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Very Deep Convolutional Networks for Large-Scale Visual Recognition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b="1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9097575" y="1828800"/>
            <a:ext cx="2521845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ap="sq">
            <a:solidFill>
              <a:srgbClr val="C00000"/>
            </a:solidFill>
            <a:miter lim="800000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One-Hot Encoding</a:t>
            </a:r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85432" y="2724090"/>
            <a:ext cx="305243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ap="sq">
            <a:solidFill>
              <a:srgbClr val="C00000"/>
            </a:solidFill>
            <a:miter lim="800000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 </a:t>
            </a:r>
            <a:r>
              <a:rPr lang="en-US" sz="2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Transformation</a:t>
            </a:r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6928" y="6400800"/>
            <a:ext cx="1076474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Simonyan, K., et al. (2014). Very Deep Convolutional Networks for Large-Scale Image Recognition. arXiv preprint </a:t>
            </a:r>
            <a:r>
              <a:rPr lang="en-U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arXiv.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67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Dayu Wang (45) - VQA Baselines and Methods - Testing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228600"/>
            <a:ext cx="81640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·</a:t>
            </a:r>
            <a:r>
              <a:rPr lang="en-US" altLang="zh-CN" sz="24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 - “</a:t>
            </a:r>
            <a:r>
              <a:rPr lang="en-US" altLang="zh-CN" sz="2400" b="1" u="sng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Open-Answer</a:t>
            </a:r>
            <a:r>
              <a:rPr lang="en-US" altLang="zh-CN" sz="24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and “</a:t>
            </a:r>
            <a:r>
              <a:rPr lang="en-US" altLang="zh-CN" sz="2400" b="1" u="sng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Open-Choice</a:t>
            </a:r>
            <a:r>
              <a:rPr lang="en-US" altLang="zh-CN" sz="24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Tasks</a:t>
            </a:r>
            <a:endParaRPr lang="en-US" sz="2400" b="1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2819400"/>
            <a:ext cx="8153400" cy="362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566928" y="1057655"/>
            <a:ext cx="11055096" cy="1304545"/>
            <a:chOff x="566928" y="981455"/>
            <a:chExt cx="11055096" cy="1304545"/>
          </a:xfrm>
        </p:grpSpPr>
        <p:cxnSp>
          <p:nvCxnSpPr>
            <p:cNvPr id="9" name="Straight Arrow Connector 8"/>
            <p:cNvCxnSpPr>
              <a:stCxn id="6" idx="3"/>
              <a:endCxn id="5" idx="1"/>
            </p:cNvCxnSpPr>
            <p:nvPr/>
          </p:nvCxnSpPr>
          <p:spPr>
            <a:xfrm>
              <a:off x="2851528" y="1212289"/>
              <a:ext cx="595760" cy="2338"/>
            </a:xfrm>
            <a:prstGeom prst="straightConnector1">
              <a:avLst/>
            </a:prstGeom>
            <a:ln w="38100" cap="sq">
              <a:solidFill>
                <a:srgbClr val="7030A0"/>
              </a:solidFill>
              <a:miter lim="800000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3447288" y="981455"/>
              <a:ext cx="8174736" cy="466344"/>
            </a:xfrm>
            <a:prstGeom prst="rect">
              <a:avLst/>
            </a:prstGeom>
            <a:solidFill>
              <a:srgbClr val="92D050"/>
            </a:solidFill>
            <a:ln w="38100" cap="sq">
              <a:solidFill>
                <a:srgbClr val="00B050"/>
              </a:solidFill>
              <a:miter lim="800000"/>
            </a:ln>
          </p:spPr>
          <p:txBody>
            <a:bodyPr wrap="square" rtlCol="0">
              <a:noAutofit/>
            </a:bodyPr>
            <a:lstStyle/>
            <a:p>
              <a:r>
                <a:rPr lang="en-US" sz="2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Answer </a:t>
              </a:r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with </a:t>
              </a:r>
              <a:r>
                <a:rPr lang="en-US" sz="22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highest activation</a:t>
              </a:r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from </a:t>
              </a:r>
              <a:r>
                <a:rPr lang="en-US" sz="2200" b="1" dirty="0" smtClean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all </a:t>
              </a:r>
              <a:r>
                <a:rPr lang="en-US" sz="2200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possible </a:t>
              </a:r>
              <a:r>
                <a:rPr lang="en-US" sz="2200" b="1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k</a:t>
              </a:r>
              <a:r>
                <a:rPr lang="en-US" sz="2200" b="1" dirty="0" smtClean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answers</a:t>
              </a:r>
              <a:endParaRPr lang="en-US" sz="2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66928" y="981456"/>
              <a:ext cx="2284600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sq">
              <a:solidFill>
                <a:schemeClr val="tx1">
                  <a:lumMod val="65000"/>
                  <a:lumOff val="35000"/>
                </a:schemeClr>
              </a:solidFill>
              <a:miter lim="800000"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24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Open-Answer</a:t>
              </a:r>
              <a:endPara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66928" y="1819656"/>
              <a:ext cx="11055096" cy="466344"/>
              <a:chOff x="566928" y="1667256"/>
              <a:chExt cx="11055096" cy="466344"/>
            </a:xfrm>
          </p:grpSpPr>
          <p:cxnSp>
            <p:nvCxnSpPr>
              <p:cNvPr id="11" name="Straight Arrow Connector 10"/>
              <p:cNvCxnSpPr>
                <a:stCxn id="7" idx="3"/>
                <a:endCxn id="8" idx="1"/>
              </p:cNvCxnSpPr>
              <p:nvPr/>
            </p:nvCxnSpPr>
            <p:spPr>
              <a:xfrm>
                <a:off x="2852928" y="1898089"/>
                <a:ext cx="594360" cy="2339"/>
              </a:xfrm>
              <a:prstGeom prst="straightConnector1">
                <a:avLst/>
              </a:prstGeom>
              <a:ln w="38100" cap="sq">
                <a:solidFill>
                  <a:srgbClr val="7030A0"/>
                </a:solidFill>
                <a:miter lim="800000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566928" y="1667256"/>
                <a:ext cx="2286000" cy="4616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 cap="sq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Open-Choice</a:t>
                </a:r>
                <a:endPara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447288" y="1667256"/>
                <a:ext cx="8174736" cy="466344"/>
              </a:xfrm>
              <a:prstGeom prst="rect">
                <a:avLst/>
              </a:prstGeom>
              <a:solidFill>
                <a:srgbClr val="92D050"/>
              </a:solidFill>
              <a:ln w="38100" cap="sq">
                <a:solidFill>
                  <a:srgbClr val="00B050"/>
                </a:solidFill>
                <a:miter lim="800000"/>
              </a:ln>
            </p:spPr>
            <p:txBody>
              <a:bodyPr wrap="square" rtlCol="0">
                <a:noAutofit/>
              </a:bodyPr>
              <a:lstStyle/>
              <a:p>
                <a:r>
                  <a:rPr lang="en-US" sz="22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Answer with </a:t>
                </a:r>
                <a:r>
                  <a:rPr lang="en-US" sz="2200" b="1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highest activation</a:t>
                </a:r>
                <a:r>
                  <a:rPr lang="en-US" sz="2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from the </a:t>
                </a:r>
                <a:r>
                  <a:rPr lang="en-US" sz="2200" b="1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potential answers</a:t>
                </a:r>
              </a:p>
            </p:txBody>
          </p:sp>
        </p:grp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820050"/>
              </p:ext>
            </p:extLst>
          </p:nvPr>
        </p:nvGraphicFramePr>
        <p:xfrm>
          <a:off x="8837612" y="2841390"/>
          <a:ext cx="2812627" cy="382500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12627"/>
              </a:tblGrid>
              <a:tr h="659072">
                <a:tc>
                  <a:txBody>
                    <a:bodyPr/>
                    <a:lstStyle/>
                    <a:p>
                      <a:pPr algn="ctr"/>
                      <a:r>
                        <a:rPr lang="en-US" b="0" u="sng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Study from the Results</a:t>
                      </a:r>
                      <a:endParaRPr lang="en-US" b="0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  <a:tr h="659072"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Type of question matters.</a:t>
                      </a:r>
                      <a:endParaRPr lang="en-US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  <a:tr h="659072"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LSTM</a:t>
                      </a:r>
                      <a:r>
                        <a:rPr lang="en-US" b="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is better.</a:t>
                      </a:r>
                      <a:endParaRPr lang="en-US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  <a:tr h="659072"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Multiple-Choice is better.</a:t>
                      </a:r>
                      <a:endParaRPr lang="en-US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  <a:tr h="892812"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All methods are </a:t>
                      </a:r>
                      <a:r>
                        <a:rPr lang="en-US" b="1" u="sng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significantly </a:t>
                      </a:r>
                      <a:r>
                        <a:rPr lang="en-US" b="1" u="sng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worse</a:t>
                      </a:r>
                      <a:r>
                        <a:rPr lang="en-US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than human performance.</a:t>
                      </a:r>
                      <a:endParaRPr lang="en-US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9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Dayu Wang</a:t>
            </a:r>
            <a:r>
              <a:rPr lang="en-US" baseline="0" dirty="0" smtClean="0"/>
              <a:t> (45) - VQA Baselines and Methods - Further Insight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228600"/>
            <a:ext cx="266739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·</a:t>
            </a:r>
            <a:r>
              <a:rPr lang="en-US" altLang="zh-CN" sz="24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Further </a:t>
            </a:r>
            <a:r>
              <a:rPr lang="en-US" altLang="zh-CN" sz="24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Insight</a:t>
            </a:r>
            <a:endParaRPr lang="en-US" sz="2400" b="1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504" y="228598"/>
            <a:ext cx="6443903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677433"/>
              </p:ext>
            </p:extLst>
          </p:nvPr>
        </p:nvGraphicFramePr>
        <p:xfrm>
          <a:off x="538584" y="838200"/>
          <a:ext cx="4343402" cy="4028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98428"/>
                <a:gridCol w="84497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Question Type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Imp?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Requires </a:t>
                      </a:r>
                      <a:r>
                        <a:rPr lang="en-US" b="1" u="sng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more reasoning</a:t>
                      </a:r>
                    </a:p>
                    <a:p>
                      <a:pPr algn="ctr"/>
                      <a:r>
                        <a:rPr lang="en-US" b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(“How many”,</a:t>
                      </a:r>
                      <a:r>
                        <a:rPr lang="en-US" b="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“Is the”)</a:t>
                      </a:r>
                      <a:endParaRPr lang="en-US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</a:t>
                      </a:r>
                      <a:endParaRPr lang="en-US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Can be answered using </a:t>
                      </a:r>
                      <a:r>
                        <a:rPr lang="en-US" b="1" u="sng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scene-level information</a:t>
                      </a:r>
                      <a:endParaRPr lang="en-US" b="0" u="sng" dirty="0" smtClean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algn="ctr"/>
                      <a:r>
                        <a:rPr lang="en-US" b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(“What sport”)</a:t>
                      </a:r>
                      <a:endParaRPr lang="en-US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</a:t>
                      </a:r>
                      <a:endParaRPr lang="en-US" b="1" dirty="0">
                        <a:solidFill>
                          <a:srgbClr val="00B05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Answer contained in a </a:t>
                      </a:r>
                      <a:r>
                        <a:rPr lang="en-US" b="1" u="sng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generic</a:t>
                      </a:r>
                      <a:r>
                        <a:rPr lang="en-US" b="1" u="sng" baseline="0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caption</a:t>
                      </a:r>
                      <a:endParaRPr lang="en-US" b="0" u="sng" baseline="0" dirty="0" smtClean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algn="ctr"/>
                      <a:r>
                        <a:rPr lang="en-US" b="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(“What animal”)</a:t>
                      </a:r>
                      <a:endParaRPr lang="en-US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</a:t>
                      </a:r>
                      <a:endParaRPr lang="en-US" b="1" dirty="0">
                        <a:solidFill>
                          <a:srgbClr val="00B05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  <a:tr h="91440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For all question types, the results are </a:t>
                      </a:r>
                      <a:r>
                        <a:rPr lang="en-US" b="1" u="sng" dirty="0" smtClean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worse than human accuracies</a:t>
                      </a:r>
                      <a:r>
                        <a:rPr lang="en-US" b="1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endParaRPr lang="en-US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b="1">
                        <a:solidFill>
                          <a:srgbClr val="00B05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0155" y="5253335"/>
            <a:ext cx="4308284" cy="461665"/>
          </a:xfrm>
          <a:prstGeom prst="rect">
            <a:avLst/>
          </a:prstGeom>
          <a:solidFill>
            <a:srgbClr val="92D050"/>
          </a:solidFill>
          <a:ln w="38100" cap="sq">
            <a:solidFill>
              <a:srgbClr val="00B050"/>
            </a:solidFill>
            <a:miter lim="800000"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Best Model (54.06%): LSTM Q + I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155" y="6109546"/>
            <a:ext cx="4308284" cy="461665"/>
          </a:xfrm>
          <a:prstGeom prst="rect">
            <a:avLst/>
          </a:prstGeom>
          <a:solidFill>
            <a:srgbClr val="92D050"/>
          </a:solidFill>
          <a:ln w="38100" cap="sq">
            <a:solidFill>
              <a:srgbClr val="00B050"/>
            </a:solidFill>
            <a:miter lim="800000"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Behaves like a </a:t>
            </a: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4.45-year-old child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8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/>
          <p:cNvCxnSpPr>
            <a:stCxn id="25" idx="3"/>
            <a:endCxn id="26" idx="1"/>
          </p:cNvCxnSpPr>
          <p:nvPr/>
        </p:nvCxnSpPr>
        <p:spPr>
          <a:xfrm flipV="1">
            <a:off x="3808412" y="6093767"/>
            <a:ext cx="3694466" cy="1"/>
          </a:xfrm>
          <a:prstGeom prst="straightConnector1">
            <a:avLst/>
          </a:prstGeom>
          <a:ln w="38100" cap="sq">
            <a:solidFill>
              <a:srgbClr val="00B050"/>
            </a:solidFill>
            <a:miter lim="800000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Dayu Wang (45) - Conclusion and Discussion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228600"/>
            <a:ext cx="589905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·</a:t>
            </a:r>
            <a:r>
              <a:rPr lang="en-US" altLang="zh-CN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 and Discussion </a:t>
            </a:r>
            <a:r>
              <a:rPr lang="en-US" altLang="zh-CN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(Part 6)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56191"/>
              </p:ext>
            </p:extLst>
          </p:nvPr>
        </p:nvGraphicFramePr>
        <p:xfrm>
          <a:off x="591568" y="3429000"/>
          <a:ext cx="11024806" cy="14833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5512403"/>
                <a:gridCol w="551240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Dataset</a:t>
                      </a:r>
                      <a:endParaRPr lang="en-US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 Capabilities</a:t>
                      </a:r>
                      <a:endParaRPr lang="en-US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250K Images</a:t>
                      </a:r>
                      <a:endParaRPr lang="en-US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Computer Vision</a:t>
                      </a:r>
                      <a:endParaRPr lang="en-US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760K Questions</a:t>
                      </a:r>
                      <a:endParaRPr lang="en-US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Natural </a:t>
                      </a:r>
                      <a:r>
                        <a:rPr lang="en-US" b="1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Language Processing</a:t>
                      </a:r>
                      <a:endParaRPr lang="en-US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10M</a:t>
                      </a:r>
                      <a:r>
                        <a:rPr lang="en-US" b="1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Answers</a:t>
                      </a:r>
                      <a:endParaRPr lang="en-US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Common Sense Reasoning</a:t>
                      </a:r>
                      <a:endParaRPr lang="en-US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64325" y="946784"/>
            <a:ext cx="11052049" cy="2329816"/>
            <a:chOff x="528763" y="1028306"/>
            <a:chExt cx="11052049" cy="2329816"/>
          </a:xfrm>
        </p:grpSpPr>
        <p:grpSp>
          <p:nvGrpSpPr>
            <p:cNvPr id="8" name="Group 7"/>
            <p:cNvGrpSpPr/>
            <p:nvPr/>
          </p:nvGrpSpPr>
          <p:grpSpPr>
            <a:xfrm>
              <a:off x="528763" y="1028306"/>
              <a:ext cx="2974849" cy="1943494"/>
              <a:chOff x="455611" y="875906"/>
              <a:chExt cx="2974849" cy="1943494"/>
            </a:xfrm>
          </p:grpSpPr>
          <p:cxnSp>
            <p:nvCxnSpPr>
              <p:cNvPr id="5" name="Straight Arrow Connector 4"/>
              <p:cNvCxnSpPr>
                <a:stCxn id="7" idx="0"/>
                <a:endCxn id="6" idx="2"/>
              </p:cNvCxnSpPr>
              <p:nvPr/>
            </p:nvCxnSpPr>
            <p:spPr>
              <a:xfrm flipV="1">
                <a:off x="2552636" y="1596902"/>
                <a:ext cx="0" cy="641443"/>
              </a:xfrm>
              <a:prstGeom prst="straightConnector1">
                <a:avLst/>
              </a:prstGeom>
              <a:ln w="38100" cap="sq">
                <a:solidFill>
                  <a:srgbClr val="7030A0"/>
                </a:solidFill>
                <a:miter lim="800000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26" name="Picture 2" descr="http://icons.iconarchive.com/icons/tristan-edwards/sevenesque/1024/Preview-icon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47" r="2466" b="6344"/>
              <a:stretch/>
            </p:blipFill>
            <p:spPr bwMode="auto">
              <a:xfrm>
                <a:off x="455611" y="875906"/>
                <a:ext cx="1097280" cy="10418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http://www.ros.org/wp-content/uploads/2013/11/answers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611" y="2057400"/>
                <a:ext cx="1099705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1674812" y="1196792"/>
                <a:ext cx="1755648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 cap="sq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0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Image</a:t>
                </a:r>
                <a:endParaRPr lang="en-US" sz="2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674812" y="2238345"/>
                <a:ext cx="1755648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 cap="sq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0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NL Question</a:t>
                </a:r>
                <a:endParaRPr lang="en-US" sz="2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623077" y="1779692"/>
                <a:ext cx="6908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About</a:t>
                </a:r>
                <a:endParaRPr lang="en-US" b="1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1030" name="Picture 6" descr="https://d30y9cdsu7xlg0.cloudfront.net/png/29558-20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5212" y="1118091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ight Arrow 15"/>
            <p:cNvSpPr/>
            <p:nvPr/>
          </p:nvSpPr>
          <p:spPr>
            <a:xfrm>
              <a:off x="6807411" y="1945147"/>
              <a:ext cx="1192001" cy="276999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8148764" y="1283547"/>
              <a:ext cx="3432048" cy="1600200"/>
              <a:chOff x="7618412" y="1283547"/>
              <a:chExt cx="3432048" cy="1600200"/>
            </a:xfrm>
          </p:grpSpPr>
          <p:pic>
            <p:nvPicPr>
              <p:cNvPr id="1032" name="Picture 8" descr="http://a1710.phobos.apple.com/us/r1000/064/Purple2/v4/dd/71/01/dd710115-0c5e-d7b0-c04c-50e338d9b7fa/mzl.srbrldrs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8412" y="1283547"/>
                <a:ext cx="1600200" cy="1600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9294812" y="1883591"/>
                <a:ext cx="1755648" cy="4001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 cap="sq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</a:ln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0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NL Answer</a:t>
                </a:r>
                <a:endParaRPr lang="en-US" sz="2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9" name="Right Arrow 18"/>
            <p:cNvSpPr/>
            <p:nvPr/>
          </p:nvSpPr>
          <p:spPr>
            <a:xfrm>
              <a:off x="3683211" y="1931523"/>
              <a:ext cx="1192001" cy="276999"/>
            </a:xfrm>
            <a:prstGeom prst="right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49888" y="2958012"/>
              <a:ext cx="1755648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sq">
              <a:solidFill>
                <a:schemeClr val="tx1">
                  <a:lumMod val="65000"/>
                  <a:lumOff val="35000"/>
                </a:schemeClr>
              </a:solidFill>
              <a:miter lim="800000"/>
            </a:ln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20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Eval Server</a:t>
              </a:r>
              <a:endPara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28600" y="5181600"/>
            <a:ext cx="88934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·</a:t>
            </a:r>
            <a:r>
              <a:rPr lang="en-US" altLang="zh-CN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questions were open-ended and </a:t>
            </a:r>
            <a:r>
              <a:rPr lang="en-US" altLang="zh-CN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task-specified</a:t>
            </a:r>
            <a:r>
              <a:rPr lang="en-US" altLang="zh-CN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0155" y="5862935"/>
            <a:ext cx="3248257" cy="461665"/>
          </a:xfrm>
          <a:prstGeom prst="rect">
            <a:avLst/>
          </a:prstGeom>
          <a:solidFill>
            <a:srgbClr val="92D050"/>
          </a:solidFill>
          <a:ln w="38100" cap="sq">
            <a:solidFill>
              <a:srgbClr val="00B050"/>
            </a:solidFill>
            <a:miter lim="800000"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Domain-Specific Data Sets</a:t>
            </a:r>
            <a:endParaRPr lang="en-US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02878" y="5862934"/>
            <a:ext cx="4113496" cy="461665"/>
          </a:xfrm>
          <a:prstGeom prst="rect">
            <a:avLst/>
          </a:prstGeom>
          <a:solidFill>
            <a:srgbClr val="92D050"/>
          </a:solidFill>
          <a:ln w="38100" cap="sq">
            <a:solidFill>
              <a:srgbClr val="00B050"/>
            </a:solidFill>
            <a:miter lim="800000"/>
          </a:ln>
        </p:spPr>
        <p:txBody>
          <a:bodyPr wrap="square" rtlCol="0" anchor="ctr" anchorCtr="0">
            <a:no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on task-specific datasets</a:t>
            </a:r>
            <a:endParaRPr lang="en-US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98329" y="5769893"/>
            <a:ext cx="31146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Enable practical VQA Apps.</a:t>
            </a:r>
            <a:endParaRPr lang="en-US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84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228600"/>
            <a:ext cx="57868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·</a:t>
            </a:r>
            <a:r>
              <a:rPr lang="en-US" altLang="zh-CN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the </a:t>
            </a:r>
            <a:r>
              <a:rPr lang="en-US" altLang="zh-CN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chemeClr val="tx1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END</a:t>
            </a:r>
            <a:r>
              <a:rPr lang="en-US" altLang="zh-CN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the presentation.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914400"/>
            <a:ext cx="9997545" cy="54784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400" b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　</a:t>
            </a:r>
            <a:r>
              <a:rPr lang="en-US" altLang="zh-CN" sz="2200" dirty="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 21</a:t>
            </a:r>
            <a:r>
              <a:rPr lang="en-US" altLang="zh-CN" sz="2200" baseline="30000" dirty="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</a:t>
            </a:r>
            <a:r>
              <a:rPr lang="en-US" altLang="zh-CN" sz="2200" dirty="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2017</a:t>
            </a:r>
          </a:p>
          <a:p>
            <a:endParaRPr lang="en-US" altLang="zh-CN" sz="2400" b="1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zh-CN" altLang="en-US" sz="2400" b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　</a:t>
            </a:r>
            <a:r>
              <a:rPr lang="en-US" altLang="zh-CN" sz="24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Paper 6 Presentation</a:t>
            </a:r>
          </a:p>
          <a:p>
            <a:endParaRPr lang="en-US" altLang="zh-CN" sz="2400" b="1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zh-CN" altLang="en-US" sz="2400" b="1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　</a:t>
            </a:r>
            <a:r>
              <a:rPr lang="en-US" altLang="zh-CN" sz="24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“VQA</a:t>
            </a:r>
            <a:r>
              <a:rPr lang="en-US" altLang="zh-CN" sz="2400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Visual Question Answering” - Stanislaw Antol, </a:t>
            </a:r>
            <a:r>
              <a:rPr lang="en-US" altLang="zh-CN" sz="2400" b="1" i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 al</a:t>
            </a:r>
            <a:r>
              <a:rPr lang="en-US" altLang="zh-CN" sz="24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zh-CN" altLang="en-US" sz="2400" b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　</a:t>
            </a:r>
            <a:r>
              <a:rPr lang="en-US" altLang="zh-CN" sz="2200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zh-CN" sz="2200" i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Proceedings of the IEEE International Conference on Computer </a:t>
            </a:r>
            <a:r>
              <a:rPr lang="en-US" altLang="zh-CN" sz="2200" i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</a:t>
            </a:r>
            <a:r>
              <a:rPr lang="en-US" altLang="zh-CN" sz="2200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2015)</a:t>
            </a:r>
            <a:endParaRPr lang="en-US" altLang="zh-CN" sz="2400" b="1" dirty="0" smtClean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b="1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zh-CN" altLang="en-US" sz="240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　</a:t>
            </a:r>
            <a:r>
              <a:rPr lang="en-US" altLang="zh-CN" sz="2400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Team 9:</a:t>
            </a:r>
            <a:r>
              <a:rPr lang="en-US" altLang="zh-CN" sz="2400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Chen Wang</a:t>
            </a:r>
            <a:r>
              <a:rPr lang="en-US" altLang="zh-CN" sz="2400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(44), </a:t>
            </a:r>
            <a:r>
              <a:rPr lang="en-US" altLang="zh-CN" sz="24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Yunlong Liu</a:t>
            </a:r>
            <a:r>
              <a:rPr lang="en-US" altLang="zh-CN" sz="2400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(22), and </a:t>
            </a:r>
            <a:r>
              <a:rPr lang="en-US" altLang="zh-CN" sz="2400" b="1" i="1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Dayu Wang</a:t>
            </a:r>
            <a:r>
              <a:rPr lang="en-US" altLang="zh-CN" sz="2400" u="sng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(45)</a:t>
            </a:r>
          </a:p>
          <a:p>
            <a:endParaRPr lang="en-US" sz="2400" b="1" dirty="0" smtClean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b="1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zh-CN" altLang="en-US" sz="2400" b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　</a:t>
            </a:r>
            <a:r>
              <a:rPr lang="en-US" altLang="zh-CN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Questions?</a:t>
            </a:r>
          </a:p>
          <a:p>
            <a:endParaRPr lang="en-US" sz="2400" b="1" dirty="0" smtClean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b="1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r>
              <a:rPr lang="zh-CN" altLang="en-US" sz="2400" b="1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　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  <a:endParaRPr 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27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895" y="559837"/>
            <a:ext cx="711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51596" y="1992437"/>
            <a:ext cx="6602036" cy="3008097"/>
            <a:chOff x="1730827" y="1878232"/>
            <a:chExt cx="6603756" cy="3008097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1730827" y="1878232"/>
              <a:ext cx="2621902" cy="1166327"/>
            </a:xfrm>
            <a:prstGeom prst="roundRect">
              <a:avLst/>
            </a:prstGeom>
            <a:ln w="34925" cap="sq" cmpd="sng">
              <a:solidFill>
                <a:schemeClr val="accent2">
                  <a:shade val="50000"/>
                </a:schemeClr>
              </a:solidFill>
              <a:round/>
            </a:ln>
            <a:effectLst>
              <a:outerShdw blurRad="76200" dir="13500000" sy="23000" kx="1200000" algn="br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AI-complete Task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3721754" y="2799117"/>
              <a:ext cx="2621902" cy="1166327"/>
            </a:xfrm>
            <a:prstGeom prst="roundRect">
              <a:avLst/>
            </a:prstGeom>
            <a:ln w="34925" cap="sq" cmpd="sng">
              <a:solidFill>
                <a:schemeClr val="accent2">
                  <a:shade val="50000"/>
                </a:schemeClr>
              </a:solidFill>
              <a:round/>
            </a:ln>
            <a:effectLst>
              <a:outerShdw blurRad="76200" dir="13500000" sy="23000" kx="1200000" algn="br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Multi-modal knowledge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5712681" y="3720002"/>
              <a:ext cx="2621902" cy="1166327"/>
            </a:xfrm>
            <a:prstGeom prst="roundRect">
              <a:avLst/>
            </a:prstGeom>
            <a:ln w="34925" cap="sq" cmpd="sng">
              <a:solidFill>
                <a:schemeClr val="accent2">
                  <a:shade val="50000"/>
                </a:schemeClr>
              </a:solidFill>
              <a:round/>
            </a:ln>
            <a:effectLst>
              <a:outerShdw blurRad="76200" dir="13500000" sy="23000" kx="1200000" algn="br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Quantitative Evaluation Metric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792895" y="1661866"/>
            <a:ext cx="338891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AI-complete Task:</a:t>
            </a:r>
          </a:p>
          <a:p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Ideal task should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(i) require </a:t>
            </a:r>
            <a:r>
              <a:rPr lang="en-US" sz="24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multi-modal knowledge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beyond a single sub-domain 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(ii) have a well-defined </a:t>
            </a:r>
            <a:r>
              <a:rPr lang="en-US" sz="24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quantitative evaluation metric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track progress.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24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895" y="559837"/>
            <a:ext cx="711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500445" y="1866844"/>
            <a:ext cx="1697434" cy="4174900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Answers of</a:t>
            </a:r>
          </a:p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Free-form and </a:t>
            </a:r>
          </a:p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open-ended VQA</a:t>
            </a:r>
          </a:p>
        </p:txBody>
      </p:sp>
      <p:sp>
        <p:nvSpPr>
          <p:cNvPr id="3" name="Left Brace 2"/>
          <p:cNvSpPr/>
          <p:nvPr/>
        </p:nvSpPr>
        <p:spPr>
          <a:xfrm>
            <a:off x="2499359" y="1575881"/>
            <a:ext cx="651583" cy="4756826"/>
          </a:xfrm>
          <a:prstGeom prst="leftBrace">
            <a:avLst/>
          </a:prstGeom>
          <a:ln w="317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3452421" y="1206169"/>
            <a:ext cx="4245416" cy="836641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Fine-grained recognition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3452421" y="2379529"/>
            <a:ext cx="4245416" cy="836641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 detection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3452421" y="3552889"/>
            <a:ext cx="4245416" cy="836641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Activity recognition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3452421" y="4726249"/>
            <a:ext cx="4245416" cy="836641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Knowledge base reasoning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3452421" y="5899609"/>
            <a:ext cx="4245416" cy="836641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Commonsense reasoning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34175" y="1301323"/>
            <a:ext cx="3451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kind of cheese is on the pizza?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34174" y="2613182"/>
            <a:ext cx="3352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many bikes are there?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134175" y="3769628"/>
            <a:ext cx="2401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this man crying?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158974" y="4959902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this a vegetarian pizza?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134175" y="6133262"/>
            <a:ext cx="4117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this person expecting company?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719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895" y="559837"/>
            <a:ext cx="711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088680"/>
              </p:ext>
            </p:extLst>
          </p:nvPr>
        </p:nvGraphicFramePr>
        <p:xfrm>
          <a:off x="792894" y="1279502"/>
          <a:ext cx="10046455" cy="5303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09291">
                  <a:extLst>
                    <a:ext uri="{9D8B030D-6E8A-4147-A177-3AD203B41FA5}">
                      <a16:colId xmlns="" xmlns:a16="http://schemas.microsoft.com/office/drawing/2014/main" val="2581850228"/>
                    </a:ext>
                  </a:extLst>
                </a:gridCol>
                <a:gridCol w="2009291">
                  <a:extLst>
                    <a:ext uri="{9D8B030D-6E8A-4147-A177-3AD203B41FA5}">
                      <a16:colId xmlns="" xmlns:a16="http://schemas.microsoft.com/office/drawing/2014/main" val="700238468"/>
                    </a:ext>
                  </a:extLst>
                </a:gridCol>
                <a:gridCol w="2009291">
                  <a:extLst>
                    <a:ext uri="{9D8B030D-6E8A-4147-A177-3AD203B41FA5}">
                      <a16:colId xmlns="" xmlns:a16="http://schemas.microsoft.com/office/drawing/2014/main" val="1032964790"/>
                    </a:ext>
                  </a:extLst>
                </a:gridCol>
                <a:gridCol w="2009291">
                  <a:extLst>
                    <a:ext uri="{9D8B030D-6E8A-4147-A177-3AD203B41FA5}">
                      <a16:colId xmlns="" xmlns:a16="http://schemas.microsoft.com/office/drawing/2014/main" val="2595842371"/>
                    </a:ext>
                  </a:extLst>
                </a:gridCol>
                <a:gridCol w="2009291">
                  <a:extLst>
                    <a:ext uri="{9D8B030D-6E8A-4147-A177-3AD203B41FA5}">
                      <a16:colId xmlns="" xmlns:a16="http://schemas.microsoft.com/office/drawing/2014/main" val="2176611763"/>
                    </a:ext>
                  </a:extLst>
                </a:gridCol>
              </a:tblGrid>
              <a:tr h="87654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Related Work</a:t>
                      </a: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VQA Efforts</a:t>
                      </a: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Text-based Q&amp;A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Describing Visual Content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Other Vision+Language Tasks.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/>
                </a:tc>
                <a:extLst>
                  <a:ext uri="{0D108BD9-81ED-4DB2-BD59-A6C34878D82A}">
                    <a16:rowId xmlns="" xmlns:a16="http://schemas.microsoft.com/office/drawing/2014/main" val="102017678"/>
                  </a:ext>
                </a:extLst>
              </a:tr>
              <a:tr h="140247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Use</a:t>
                      </a: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Study visual question answering</a:t>
                      </a: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Well studied problem in the NLP and text processing communities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Words or sentences are generated to describe visual content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Intersection of vision and language</a:t>
                      </a:r>
                    </a:p>
                  </a:txBody>
                  <a:tcPr marL="91416" marR="91416"/>
                </a:tc>
                <a:extLst>
                  <a:ext uri="{0D108BD9-81ED-4DB2-BD59-A6C34878D82A}">
                    <a16:rowId xmlns="" xmlns:a16="http://schemas.microsoft.com/office/drawing/2014/main" val="1341906745"/>
                  </a:ext>
                </a:extLst>
              </a:tr>
              <a:tr h="113951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Limited</a:t>
                      </a: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fairly restricted settings with small datasets.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 is the </a:t>
                      </a:r>
                      <a:r>
                        <a:rPr lang="en-US" sz="1800" b="1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grounding </a:t>
                      </a: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 questions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Captions can often be non-specific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Limited set of visual concepts tend to be captured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/>
                </a:tc>
                <a:extLst>
                  <a:ext uri="{0D108BD9-81ED-4DB2-BD59-A6C34878D82A}">
                    <a16:rowId xmlns="" xmlns:a16="http://schemas.microsoft.com/office/drawing/2014/main" val="2173094748"/>
                  </a:ext>
                </a:extLst>
              </a:tr>
              <a:tr h="1277945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Innovation</a:t>
                      </a: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Involves </a:t>
                      </a:r>
                      <a:r>
                        <a:rPr lang="en-US" sz="1800" b="1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open-</a:t>
                      </a:r>
                    </a:p>
                    <a:p>
                      <a:r>
                        <a:rPr lang="en-US" sz="1800" b="1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ended</a:t>
                      </a: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1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free-form </a:t>
                      </a:r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questions and answers provided by humans</a:t>
                      </a: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VQA requires the understanding of both text vision</a:t>
                      </a: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VQA require detailed specific information about the image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/>
                </a:tc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Richer variety of visual concepts emerge from visual questions and their answers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91416" marR="91416"/>
                </a:tc>
                <a:extLst>
                  <a:ext uri="{0D108BD9-81ED-4DB2-BD59-A6C34878D82A}">
                    <a16:rowId xmlns="" xmlns:a16="http://schemas.microsoft.com/office/drawing/2014/main" val="287122608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6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895" y="559837"/>
            <a:ext cx="711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VQA Dataset Collection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4398738" y="3443536"/>
            <a:ext cx="3633874" cy="1157031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VQA Datasets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792895" y="1947358"/>
            <a:ext cx="3022332" cy="666174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 Images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4704510" y="1947358"/>
            <a:ext cx="3022332" cy="666174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Abstract Scenes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8616124" y="1967464"/>
            <a:ext cx="3022332" cy="666174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Splits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792894" y="5289866"/>
            <a:ext cx="3022332" cy="666174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Captions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704510" y="5376657"/>
            <a:ext cx="3022332" cy="666174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8616125" y="5376657"/>
            <a:ext cx="3022332" cy="666174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Answers</a:t>
            </a:r>
          </a:p>
        </p:txBody>
      </p:sp>
      <p:sp>
        <p:nvSpPr>
          <p:cNvPr id="2" name="Arrow: Down 1"/>
          <p:cNvSpPr/>
          <p:nvPr/>
        </p:nvSpPr>
        <p:spPr>
          <a:xfrm>
            <a:off x="5783473" y="2692362"/>
            <a:ext cx="708941" cy="662360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Down 11"/>
          <p:cNvSpPr/>
          <p:nvPr/>
        </p:nvSpPr>
        <p:spPr>
          <a:xfrm rot="10800000">
            <a:off x="5783473" y="4689379"/>
            <a:ext cx="708941" cy="608448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701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895" y="559837"/>
            <a:ext cx="711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VQA Dataset Collection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792895" y="1801443"/>
            <a:ext cx="3022332" cy="666174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 Images</a:t>
            </a:r>
          </a:p>
        </p:txBody>
      </p:sp>
      <p:sp>
        <p:nvSpPr>
          <p:cNvPr id="5" name="Arrow: Down 4"/>
          <p:cNvSpPr/>
          <p:nvPr/>
        </p:nvSpPr>
        <p:spPr>
          <a:xfrm rot="16200000">
            <a:off x="4456744" y="1674819"/>
            <a:ext cx="709126" cy="919423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792895" y="3551606"/>
            <a:ext cx="3022332" cy="666174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Abstract Scenes</a:t>
            </a:r>
          </a:p>
        </p:txBody>
      </p:sp>
      <p:sp>
        <p:nvSpPr>
          <p:cNvPr id="8" name="Arrow: Down 7"/>
          <p:cNvSpPr/>
          <p:nvPr/>
        </p:nvSpPr>
        <p:spPr>
          <a:xfrm rot="16200000">
            <a:off x="4456744" y="3424982"/>
            <a:ext cx="709126" cy="919423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792895" y="5346289"/>
            <a:ext cx="3022332" cy="666174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Splits</a:t>
            </a:r>
          </a:p>
        </p:txBody>
      </p:sp>
      <p:sp>
        <p:nvSpPr>
          <p:cNvPr id="10" name="Arrow: Down 9"/>
          <p:cNvSpPr/>
          <p:nvPr/>
        </p:nvSpPr>
        <p:spPr>
          <a:xfrm rot="16200000">
            <a:off x="4456745" y="5218097"/>
            <a:ext cx="709126" cy="919423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740730" y="1614234"/>
            <a:ext cx="581008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Microsoft Common Objects in Context datasets which </a:t>
            </a:r>
            <a:r>
              <a:rPr lang="en-US" sz="2200" b="1" dirty="0"/>
              <a:t>containing multiple objects and rich contextual information.</a:t>
            </a:r>
          </a:p>
        </p:txBody>
      </p:sp>
      <p:sp>
        <p:nvSpPr>
          <p:cNvPr id="4" name="Rectangle 3"/>
          <p:cNvSpPr/>
          <p:nvPr/>
        </p:nvSpPr>
        <p:spPr>
          <a:xfrm>
            <a:off x="5740730" y="3499972"/>
            <a:ext cx="58100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A new abstract scenes dataset containing 50K scenes based on high-level tasks.</a:t>
            </a:r>
            <a:endParaRPr lang="en-US" sz="2200" b="1" dirty="0"/>
          </a:p>
        </p:txBody>
      </p:sp>
      <p:sp>
        <p:nvSpPr>
          <p:cNvPr id="11" name="Rectangle 10"/>
          <p:cNvSpPr/>
          <p:nvPr/>
        </p:nvSpPr>
        <p:spPr>
          <a:xfrm>
            <a:off x="5740730" y="5288260"/>
            <a:ext cx="58100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The same train/val/test split strategy as the MC COCO dataset.</a:t>
            </a:r>
          </a:p>
        </p:txBody>
      </p:sp>
      <p:sp>
        <p:nvSpPr>
          <p:cNvPr id="12" name="Arrow: Down 11"/>
          <p:cNvSpPr/>
          <p:nvPr/>
        </p:nvSpPr>
        <p:spPr>
          <a:xfrm>
            <a:off x="1949589" y="2572040"/>
            <a:ext cx="708941" cy="919662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Down 12"/>
          <p:cNvSpPr/>
          <p:nvPr/>
        </p:nvSpPr>
        <p:spPr>
          <a:xfrm>
            <a:off x="1949589" y="4322203"/>
            <a:ext cx="708941" cy="919662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64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895" y="559837"/>
            <a:ext cx="711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VQA Dataset Collection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792895" y="1801443"/>
            <a:ext cx="3022332" cy="666174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Captions</a:t>
            </a:r>
          </a:p>
        </p:txBody>
      </p:sp>
      <p:sp>
        <p:nvSpPr>
          <p:cNvPr id="5" name="Arrow: Down 4"/>
          <p:cNvSpPr/>
          <p:nvPr/>
        </p:nvSpPr>
        <p:spPr>
          <a:xfrm rot="16200000">
            <a:off x="4456744" y="1674819"/>
            <a:ext cx="709126" cy="919423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792895" y="3551606"/>
            <a:ext cx="3022332" cy="666174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</a:t>
            </a:r>
          </a:p>
        </p:txBody>
      </p:sp>
      <p:sp>
        <p:nvSpPr>
          <p:cNvPr id="8" name="Arrow: Down 7"/>
          <p:cNvSpPr/>
          <p:nvPr/>
        </p:nvSpPr>
        <p:spPr>
          <a:xfrm rot="16200000">
            <a:off x="4456744" y="3424982"/>
            <a:ext cx="709126" cy="919423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792895" y="5346289"/>
            <a:ext cx="3022332" cy="666174"/>
          </a:xfrm>
          <a:prstGeom prst="roundRect">
            <a:avLst/>
          </a:prstGeom>
          <a:ln w="34925" cap="sq" cmpd="sng">
            <a:solidFill>
              <a:schemeClr val="accent2">
                <a:shade val="50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Answers</a:t>
            </a:r>
          </a:p>
        </p:txBody>
      </p:sp>
      <p:sp>
        <p:nvSpPr>
          <p:cNvPr id="10" name="Arrow: Down 9"/>
          <p:cNvSpPr/>
          <p:nvPr/>
        </p:nvSpPr>
        <p:spPr>
          <a:xfrm rot="16200000">
            <a:off x="4456745" y="5218097"/>
            <a:ext cx="709126" cy="919423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740730" y="1749809"/>
            <a:ext cx="58100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The datasets </a:t>
            </a:r>
            <a:r>
              <a:rPr lang="en-US" sz="2200" b="1" dirty="0"/>
              <a:t>contains five single-sentence captions for all images.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5740730" y="3499972"/>
            <a:ext cx="58100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Three questions from unique workers were gathered for each image/scene.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40730" y="5250160"/>
            <a:ext cx="58100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Gather 10 answers for each question from unique workers, while</a:t>
            </a:r>
          </a:p>
        </p:txBody>
      </p:sp>
      <p:sp>
        <p:nvSpPr>
          <p:cNvPr id="12" name="Arrow: Down 11"/>
          <p:cNvSpPr/>
          <p:nvPr/>
        </p:nvSpPr>
        <p:spPr>
          <a:xfrm>
            <a:off x="1949589" y="2572040"/>
            <a:ext cx="708941" cy="919662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Down 12"/>
          <p:cNvSpPr/>
          <p:nvPr/>
        </p:nvSpPr>
        <p:spPr>
          <a:xfrm>
            <a:off x="1949589" y="4322203"/>
            <a:ext cx="708941" cy="919662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5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33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828800"/>
            <a:ext cx="11731752" cy="2400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Questions?</a:t>
            </a:r>
          </a:p>
          <a:p>
            <a:pPr algn="ctr"/>
            <a:endParaRPr 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4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4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next speaker is 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Yunlong Liu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(22)</a:t>
            </a:r>
            <a:r>
              <a:rPr lang="en-US" sz="24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69DC6E-786E-415A-B2BE-03B095C769D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99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Ka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1257</Words>
  <Application>Microsoft Office PowerPoint</Application>
  <PresentationFormat>Custom</PresentationFormat>
  <Paragraphs>277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Tahoma</vt:lpstr>
      <vt:lpstr>Consolas</vt:lpstr>
      <vt:lpstr>Times New Roman</vt:lpstr>
      <vt:lpstr>Calibri</vt:lpstr>
      <vt:lpstr>宋体</vt:lpstr>
      <vt:lpstr>Helvetica</vt:lpstr>
      <vt:lpstr>Avenir Book Oblique</vt:lpstr>
      <vt:lpstr>Gill Sans</vt:lpstr>
      <vt:lpstr>Wingdings 3</vt:lpstr>
      <vt:lpstr>Kai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Dayu Wang (45) - VQA Baselines and Methods - Preliminary Results</vt:lpstr>
      <vt:lpstr>Dayu Wang (45) - VQA Baselines and Methods - Training Baselines</vt:lpstr>
      <vt:lpstr>Dayu Wang (45) - VQA Baselines and Methods - Testing</vt:lpstr>
      <vt:lpstr>Dayu Wang (45) - VQA Baselines and Methods - Further Insight</vt:lpstr>
      <vt:lpstr>Dayu Wang (45) - Conclusion and Discussion</vt:lpstr>
      <vt:lpstr>PowerPoint Presentation</vt:lpstr>
    </vt:vector>
  </TitlesOfParts>
  <Company>University of Missouri-Kansas 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COMP-SCI 5542 (SP17) - Paper 6 Presentation Slides - Team 9 - PPTX</dc:title>
  <dc:creator>Dayu Wang (45);Chen Wang (44);Yunlong Liu (22)</dc:creator>
  <cp:lastModifiedBy>Dayu Wang</cp:lastModifiedBy>
  <cp:revision>97</cp:revision>
  <dcterms:created xsi:type="dcterms:W3CDTF">2016-06-21T13:57:58Z</dcterms:created>
  <dcterms:modified xsi:type="dcterms:W3CDTF">2017-03-20T00:33:43Z</dcterms:modified>
</cp:coreProperties>
</file>